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3" r:id="rId5"/>
    <p:sldId id="264" r:id="rId6"/>
    <p:sldId id="260" r:id="rId7"/>
    <p:sldId id="261" r:id="rId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10/16/2017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10/16/2017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10/16/2017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10/16/2017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5" y="3848668"/>
            <a:ext cx="9144000" cy="1655762"/>
          </a:xfrm>
        </p:spPr>
        <p:txBody>
          <a:bodyPr>
            <a:normAutofit/>
          </a:bodyPr>
          <a:lstStyle/>
          <a:p>
            <a:r>
              <a:rPr lang="en-US" sz="3600" dirty="0" smtClean="0">
                <a:solidFill>
                  <a:schemeClr val="accent6">
                    <a:lumMod val="75000"/>
                  </a:schemeClr>
                </a:solidFill>
              </a:rPr>
              <a:t>Facilities </a:t>
            </a:r>
            <a:r>
              <a:rPr lang="en-US" sz="3600" dirty="0">
                <a:solidFill>
                  <a:schemeClr val="accent6">
                    <a:lumMod val="75000"/>
                  </a:schemeClr>
                </a:solidFill>
              </a:rPr>
              <a:t>and </a:t>
            </a:r>
            <a:r>
              <a:rPr lang="en-US" sz="3600" dirty="0" smtClean="0">
                <a:solidFill>
                  <a:schemeClr val="accent6">
                    <a:lumMod val="75000"/>
                  </a:schemeClr>
                </a:solidFill>
              </a:rPr>
              <a:t>Safety </a:t>
            </a:r>
            <a:r>
              <a:rPr lang="en-US" sz="3600" dirty="0" smtClean="0">
                <a:solidFill>
                  <a:schemeClr val="accent6">
                    <a:lumMod val="75000"/>
                  </a:schemeClr>
                </a:solidFill>
              </a:rPr>
              <a:t>Report</a:t>
            </a:r>
            <a:endParaRPr lang="en-US" sz="3600" dirty="0" smtClean="0">
              <a:solidFill>
                <a:schemeClr val="accent6">
                  <a:lumMod val="75000"/>
                </a:schemeClr>
              </a:solidFill>
            </a:endParaRPr>
          </a:p>
          <a:p>
            <a:r>
              <a:rPr lang="en-US" sz="3600" dirty="0" smtClean="0">
                <a:solidFill>
                  <a:schemeClr val="accent6">
                    <a:lumMod val="75000"/>
                  </a:schemeClr>
                </a:solidFill>
              </a:rPr>
              <a:t>September 2017  </a:t>
            </a:r>
            <a:endParaRPr lang="en-US" sz="36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726" y="154224"/>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586288" y="927897"/>
            <a:ext cx="10770832" cy="5826210"/>
          </a:xfrm>
          <a:prstGeom prst="rect">
            <a:avLst/>
          </a:prstGeom>
        </p:spPr>
        <p:txBody>
          <a:bodyPr wrap="square">
            <a:spAutoFit/>
          </a:bodyPr>
          <a:lstStyle/>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Safety Committee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 The first </a:t>
            </a:r>
            <a:r>
              <a:rPr lang="en-US" dirty="0">
                <a:latin typeface="Calibri" panose="020F0502020204030204" pitchFamily="34" charset="0"/>
                <a:ea typeface="Calibri" panose="020F0502020204030204" pitchFamily="34" charset="0"/>
                <a:cs typeface="Times New Roman" panose="02020603050405020304" pitchFamily="18" charset="0"/>
              </a:rPr>
              <a:t>safety committee meeting for the 17/18 school </a:t>
            </a:r>
            <a:r>
              <a:rPr lang="en-US" dirty="0" smtClean="0">
                <a:latin typeface="Calibri" panose="020F0502020204030204" pitchFamily="34" charset="0"/>
                <a:ea typeface="Calibri" panose="020F0502020204030204" pitchFamily="34" charset="0"/>
                <a:cs typeface="Times New Roman" panose="02020603050405020304" pitchFamily="18" charset="0"/>
              </a:rPr>
              <a:t>year was completed 12 October.  At this meeting the </a:t>
            </a:r>
            <a:r>
              <a:rPr lang="en-US" dirty="0">
                <a:latin typeface="Calibri" panose="020F0502020204030204" pitchFamily="34" charset="0"/>
                <a:ea typeface="Calibri" panose="020F0502020204030204" pitchFamily="34" charset="0"/>
                <a:cs typeface="Times New Roman" panose="02020603050405020304" pitchFamily="18" charset="0"/>
              </a:rPr>
              <a:t>team </a:t>
            </a:r>
            <a:r>
              <a:rPr lang="en-US" dirty="0" smtClean="0">
                <a:latin typeface="Calibri" panose="020F0502020204030204" pitchFamily="34" charset="0"/>
                <a:ea typeface="Calibri" panose="020F0502020204030204" pitchFamily="34" charset="0"/>
                <a:cs typeface="Times New Roman" panose="02020603050405020304" pitchFamily="18" charset="0"/>
              </a:rPr>
              <a:t>decided </a:t>
            </a:r>
            <a:r>
              <a:rPr lang="en-US" dirty="0">
                <a:latin typeface="Calibri" panose="020F0502020204030204" pitchFamily="34" charset="0"/>
                <a:ea typeface="Calibri" panose="020F0502020204030204" pitchFamily="34" charset="0"/>
                <a:cs typeface="Times New Roman" panose="02020603050405020304" pitchFamily="18" charset="0"/>
              </a:rPr>
              <a:t>to </a:t>
            </a:r>
            <a:r>
              <a:rPr lang="en-US" dirty="0" smtClean="0">
                <a:latin typeface="Calibri" panose="020F0502020204030204" pitchFamily="34" charset="0"/>
                <a:ea typeface="Calibri" panose="020F0502020204030204" pitchFamily="34" charset="0"/>
                <a:cs typeface="Times New Roman" panose="02020603050405020304" pitchFamily="18" charset="0"/>
              </a:rPr>
              <a:t>increase </a:t>
            </a:r>
            <a:r>
              <a:rPr lang="en-US" dirty="0">
                <a:latin typeface="Calibri" panose="020F0502020204030204" pitchFamily="34" charset="0"/>
                <a:ea typeface="Calibri" panose="020F0502020204030204" pitchFamily="34" charset="0"/>
                <a:cs typeface="Times New Roman" panose="02020603050405020304" pitchFamily="18" charset="0"/>
              </a:rPr>
              <a:t>the number of </a:t>
            </a:r>
            <a:r>
              <a:rPr lang="en-US" dirty="0" smtClean="0">
                <a:latin typeface="Calibri" panose="020F0502020204030204" pitchFamily="34" charset="0"/>
                <a:ea typeface="Calibri" panose="020F0502020204030204" pitchFamily="34" charset="0"/>
                <a:cs typeface="Times New Roman" panose="02020603050405020304" pitchFamily="18" charset="0"/>
              </a:rPr>
              <a:t>meetings from every two months to every month to get </a:t>
            </a:r>
            <a:r>
              <a:rPr lang="en-US" dirty="0">
                <a:latin typeface="Calibri" panose="020F0502020204030204" pitchFamily="34" charset="0"/>
                <a:ea typeface="Calibri" panose="020F0502020204030204" pitchFamily="34" charset="0"/>
                <a:cs typeface="Times New Roman" panose="02020603050405020304" pitchFamily="18" charset="0"/>
              </a:rPr>
              <a:t>higher visibility of safety concerns. </a:t>
            </a:r>
            <a:r>
              <a:rPr lang="en-US" dirty="0" smtClean="0">
                <a:latin typeface="Calibri" panose="020F0502020204030204" pitchFamily="34" charset="0"/>
                <a:ea typeface="Calibri" panose="020F0502020204030204" pitchFamily="34" charset="0"/>
                <a:cs typeface="Times New Roman" panose="02020603050405020304" pitchFamily="18" charset="0"/>
              </a:rPr>
              <a:t>Additionally implemented last year, was a rotating school schedule for the meeting locations. The team breaks into groups at the conclusion of the meeting and inspects the school for safety deficiencies which has proven to be very beneficial.  At </a:t>
            </a:r>
            <a:r>
              <a:rPr lang="en-US" dirty="0" smtClean="0">
                <a:latin typeface="Calibri" panose="020F0502020204030204" pitchFamily="34" charset="0"/>
                <a:ea typeface="Calibri" panose="020F0502020204030204" pitchFamily="34" charset="0"/>
                <a:cs typeface="Times New Roman" panose="02020603050405020304" pitchFamily="18" charset="0"/>
              </a:rPr>
              <a:t>our first meeting this year, n</a:t>
            </a:r>
            <a:r>
              <a:rPr lang="en-US" dirty="0" smtClean="0">
                <a:latin typeface="Calibri" panose="020F0502020204030204" pitchFamily="34" charset="0"/>
                <a:ea typeface="Calibri" panose="020F0502020204030204" pitchFamily="34" charset="0"/>
                <a:cs typeface="Times New Roman" panose="02020603050405020304" pitchFamily="18" charset="0"/>
              </a:rPr>
              <a:t>umerous cross-campus issues </a:t>
            </a:r>
            <a:r>
              <a:rPr lang="en-US" dirty="0">
                <a:latin typeface="Calibri" panose="020F0502020204030204" pitchFamily="34" charset="0"/>
                <a:ea typeface="Calibri" panose="020F0502020204030204" pitchFamily="34" charset="0"/>
                <a:cs typeface="Times New Roman" panose="02020603050405020304" pitchFamily="18" charset="0"/>
              </a:rPr>
              <a:t>were </a:t>
            </a:r>
            <a:r>
              <a:rPr lang="en-US" dirty="0" smtClean="0">
                <a:latin typeface="Calibri" panose="020F0502020204030204" pitchFamily="34" charset="0"/>
                <a:ea typeface="Calibri" panose="020F0502020204030204" pitchFamily="34" charset="0"/>
                <a:cs typeface="Times New Roman" panose="02020603050405020304" pitchFamily="18" charset="0"/>
              </a:rPr>
              <a:t>raised including, parking lot speed, </a:t>
            </a:r>
            <a:r>
              <a:rPr lang="en-US" dirty="0">
                <a:latin typeface="Calibri" panose="020F0502020204030204" pitchFamily="34" charset="0"/>
                <a:ea typeface="Calibri" panose="020F0502020204030204" pitchFamily="34" charset="0"/>
                <a:cs typeface="Times New Roman" panose="02020603050405020304" pitchFamily="18" charset="0"/>
              </a:rPr>
              <a:t>earthquake </a:t>
            </a:r>
            <a:r>
              <a:rPr lang="en-US" dirty="0" smtClean="0">
                <a:latin typeface="Calibri" panose="020F0502020204030204" pitchFamily="34" charset="0"/>
                <a:ea typeface="Calibri" panose="020F0502020204030204" pitchFamily="34" charset="0"/>
                <a:cs typeface="Times New Roman" panose="02020603050405020304" pitchFamily="18" charset="0"/>
              </a:rPr>
              <a:t>preparedness, fire </a:t>
            </a:r>
            <a:r>
              <a:rPr lang="en-US" dirty="0">
                <a:latin typeface="Calibri" panose="020F0502020204030204" pitchFamily="34" charset="0"/>
                <a:ea typeface="Calibri" panose="020F0502020204030204" pitchFamily="34" charset="0"/>
                <a:cs typeface="Times New Roman" panose="02020603050405020304" pitchFamily="18" charset="0"/>
              </a:rPr>
              <a:t>sprinkler </a:t>
            </a:r>
            <a:r>
              <a:rPr lang="en-US" dirty="0" smtClean="0">
                <a:latin typeface="Calibri" panose="020F0502020204030204" pitchFamily="34" charset="0"/>
                <a:ea typeface="Calibri" panose="020F0502020204030204" pitchFamily="34" charset="0"/>
                <a:cs typeface="Times New Roman" panose="02020603050405020304" pitchFamily="18" charset="0"/>
              </a:rPr>
              <a:t>clearances and safety equipment access. All These </a:t>
            </a:r>
            <a:r>
              <a:rPr lang="en-US" dirty="0">
                <a:latin typeface="Calibri" panose="020F0502020204030204" pitchFamily="34" charset="0"/>
                <a:ea typeface="Calibri" panose="020F0502020204030204" pitchFamily="34" charset="0"/>
                <a:cs typeface="Times New Roman" panose="02020603050405020304" pitchFamily="18" charset="0"/>
              </a:rPr>
              <a:t>will be addressed via the district website and </a:t>
            </a:r>
            <a:r>
              <a:rPr lang="en-US" dirty="0" smtClean="0">
                <a:latin typeface="Calibri" panose="020F0502020204030204" pitchFamily="34" charset="0"/>
                <a:ea typeface="Calibri" panose="020F0502020204030204" pitchFamily="34" charset="0"/>
                <a:cs typeface="Times New Roman" panose="02020603050405020304" pitchFamily="18" charset="0"/>
              </a:rPr>
              <a:t>district email.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Security Cameras </a:t>
            </a:r>
            <a:r>
              <a:rPr lang="en-US" dirty="0" smtClean="0">
                <a:latin typeface="Calibri" panose="020F0502020204030204" pitchFamily="34" charset="0"/>
                <a:ea typeface="Calibri" panose="020F0502020204030204" pitchFamily="34" charset="0"/>
                <a:cs typeface="Times New Roman" panose="02020603050405020304" pitchFamily="18" charset="0"/>
              </a:rPr>
              <a:t>Security </a:t>
            </a:r>
            <a:r>
              <a:rPr lang="en-US" dirty="0" smtClean="0">
                <a:latin typeface="Calibri" panose="020F0502020204030204" pitchFamily="34" charset="0"/>
                <a:ea typeface="Calibri" panose="020F0502020204030204" pitchFamily="34" charset="0"/>
                <a:cs typeface="Times New Roman" panose="02020603050405020304" pitchFamily="18" charset="0"/>
              </a:rPr>
              <a:t>cameras </a:t>
            </a:r>
            <a:r>
              <a:rPr lang="en-US" dirty="0">
                <a:latin typeface="Calibri" panose="020F0502020204030204" pitchFamily="34" charset="0"/>
                <a:ea typeface="Calibri" panose="020F0502020204030204" pitchFamily="34" charset="0"/>
                <a:cs typeface="Times New Roman" panose="02020603050405020304" pitchFamily="18" charset="0"/>
              </a:rPr>
              <a:t>are up and running at WMS and WIS. </a:t>
            </a:r>
            <a:r>
              <a:rPr lang="en-US" dirty="0" smtClean="0">
                <a:latin typeface="Calibri" panose="020F0502020204030204" pitchFamily="34" charset="0"/>
                <a:ea typeface="Calibri" panose="020F0502020204030204" pitchFamily="34" charset="0"/>
                <a:cs typeface="Times New Roman" panose="02020603050405020304" pitchFamily="18" charset="0"/>
              </a:rPr>
              <a:t>All </a:t>
            </a:r>
            <a:r>
              <a:rPr lang="en-US" dirty="0">
                <a:latin typeface="Calibri" panose="020F0502020204030204" pitchFamily="34" charset="0"/>
                <a:ea typeface="Calibri" panose="020F0502020204030204" pitchFamily="34" charset="0"/>
                <a:cs typeface="Times New Roman" panose="02020603050405020304" pitchFamily="18" charset="0"/>
              </a:rPr>
              <a:t>cameras are running at WMS (52 cameras</a:t>
            </a:r>
            <a:r>
              <a:rPr lang="en-US" dirty="0" smtClean="0">
                <a:latin typeface="Calibri" panose="020F0502020204030204" pitchFamily="34" charset="0"/>
                <a:ea typeface="Calibri" panose="020F0502020204030204" pitchFamily="34" charset="0"/>
                <a:cs typeface="Times New Roman" panose="02020603050405020304" pitchFamily="18" charset="0"/>
              </a:rPr>
              <a:t>) and </a:t>
            </a:r>
            <a:r>
              <a:rPr lang="en-US" dirty="0">
                <a:latin typeface="Calibri" panose="020F0502020204030204" pitchFamily="34" charset="0"/>
                <a:ea typeface="Calibri" panose="020F0502020204030204" pitchFamily="34" charset="0"/>
                <a:cs typeface="Times New Roman" panose="02020603050405020304" pitchFamily="18" charset="0"/>
              </a:rPr>
              <a:t>all the internal and one external cameras are running at WIS (</a:t>
            </a:r>
            <a:r>
              <a:rPr lang="en-US" dirty="0" smtClean="0">
                <a:latin typeface="Calibri" panose="020F0502020204030204" pitchFamily="34" charset="0"/>
                <a:ea typeface="Calibri" panose="020F0502020204030204" pitchFamily="34" charset="0"/>
                <a:cs typeface="Times New Roman" panose="02020603050405020304" pitchFamily="18" charset="0"/>
              </a:rPr>
              <a:t>18)  </a:t>
            </a:r>
            <a:r>
              <a:rPr lang="en-US" dirty="0">
                <a:latin typeface="Calibri" panose="020F0502020204030204" pitchFamily="34" charset="0"/>
                <a:ea typeface="Calibri" panose="020F0502020204030204" pitchFamily="34" charset="0"/>
                <a:cs typeface="Times New Roman" panose="02020603050405020304" pitchFamily="18" charset="0"/>
              </a:rPr>
              <a:t>The balance WIS exterior cameras should be running this week.  Minor </a:t>
            </a:r>
            <a:r>
              <a:rPr lang="en-US" dirty="0" smtClean="0">
                <a:latin typeface="Calibri" panose="020F0502020204030204" pitchFamily="34" charset="0"/>
                <a:ea typeface="Calibri" panose="020F0502020204030204" pitchFamily="34" charset="0"/>
                <a:cs typeface="Times New Roman" panose="02020603050405020304" pitchFamily="18" charset="0"/>
              </a:rPr>
              <a:t>adjustments are being made to optimize </a:t>
            </a:r>
            <a:r>
              <a:rPr lang="en-US" dirty="0" smtClean="0">
                <a:latin typeface="Calibri" panose="020F0502020204030204" pitchFamily="34" charset="0"/>
                <a:ea typeface="Calibri" panose="020F0502020204030204" pitchFamily="34" charset="0"/>
                <a:cs typeface="Times New Roman" panose="02020603050405020304" pitchFamily="18" charset="0"/>
              </a:rPr>
              <a:t>zoom, </a:t>
            </a:r>
            <a:r>
              <a:rPr lang="en-US" dirty="0" smtClean="0">
                <a:latin typeface="Calibri" panose="020F0502020204030204" pitchFamily="34" charset="0"/>
                <a:ea typeface="Calibri" panose="020F0502020204030204" pitchFamily="34" charset="0"/>
                <a:cs typeface="Times New Roman" panose="02020603050405020304" pitchFamily="18" charset="0"/>
              </a:rPr>
              <a:t>focus and </a:t>
            </a:r>
            <a:r>
              <a:rPr lang="en-US" dirty="0" smtClean="0">
                <a:latin typeface="Calibri" panose="020F0502020204030204" pitchFamily="34" charset="0"/>
                <a:ea typeface="Calibri" panose="020F0502020204030204" pitchFamily="34" charset="0"/>
                <a:cs typeface="Times New Roman" panose="02020603050405020304" pitchFamily="18" charset="0"/>
              </a:rPr>
              <a:t>direction.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u="sng" dirty="0" smtClean="0">
                <a:latin typeface="Calibri" panose="020F0502020204030204" pitchFamily="34" charset="0"/>
                <a:ea typeface="Calibri" panose="020F0502020204030204" pitchFamily="34" charset="0"/>
                <a:cs typeface="Times New Roman" panose="02020603050405020304" pitchFamily="18" charset="0"/>
              </a:rPr>
              <a:t>Portable Building Access</a:t>
            </a:r>
            <a:r>
              <a:rPr lang="en-US" dirty="0" smtClean="0">
                <a:latin typeface="Calibri" panose="020F0502020204030204" pitchFamily="34" charset="0"/>
                <a:ea typeface="Calibri" panose="020F0502020204030204" pitchFamily="34" charset="0"/>
                <a:cs typeface="Times New Roman" panose="02020603050405020304" pitchFamily="18" charset="0"/>
              </a:rPr>
              <a:t>  New </a:t>
            </a:r>
            <a:r>
              <a:rPr lang="en-US" dirty="0">
                <a:latin typeface="Calibri" panose="020F0502020204030204" pitchFamily="34" charset="0"/>
                <a:ea typeface="Calibri" panose="020F0502020204030204" pitchFamily="34" charset="0"/>
                <a:cs typeface="Times New Roman" panose="02020603050405020304" pitchFamily="18" charset="0"/>
              </a:rPr>
              <a:t>aluminum ramps were installed at WMS and WPS to address ADA </a:t>
            </a:r>
            <a:r>
              <a:rPr lang="en-US" dirty="0" smtClean="0">
                <a:latin typeface="Calibri" panose="020F0502020204030204" pitchFamily="34" charset="0"/>
                <a:ea typeface="Calibri" panose="020F0502020204030204" pitchFamily="34" charset="0"/>
                <a:cs typeface="Times New Roman" panose="02020603050405020304" pitchFamily="18" charset="0"/>
              </a:rPr>
              <a:t>access concerns </a:t>
            </a:r>
            <a:r>
              <a:rPr lang="en-US" dirty="0">
                <a:latin typeface="Calibri" panose="020F0502020204030204" pitchFamily="34" charset="0"/>
                <a:ea typeface="Calibri" panose="020F0502020204030204" pitchFamily="34" charset="0"/>
                <a:cs typeface="Times New Roman" panose="02020603050405020304" pitchFamily="18" charset="0"/>
              </a:rPr>
              <a:t>and safe access to the </a:t>
            </a:r>
            <a:r>
              <a:rPr lang="en-US" dirty="0" smtClean="0">
                <a:latin typeface="Calibri" panose="020F0502020204030204" pitchFamily="34" charset="0"/>
                <a:ea typeface="Calibri" panose="020F0502020204030204" pitchFamily="34" charset="0"/>
                <a:cs typeface="Times New Roman" panose="02020603050405020304" pitchFamily="18" charset="0"/>
              </a:rPr>
              <a:t>buildings. The </a:t>
            </a:r>
            <a:r>
              <a:rPr lang="en-US" dirty="0">
                <a:latin typeface="Calibri" panose="020F0502020204030204" pitchFamily="34" charset="0"/>
                <a:ea typeface="Calibri" panose="020F0502020204030204" pitchFamily="34" charset="0"/>
                <a:cs typeface="Times New Roman" panose="02020603050405020304" pitchFamily="18" charset="0"/>
              </a:rPr>
              <a:t>balance of the portables will get new ramps next summer. Each ramp assembly cost approximately 5k. </a:t>
            </a:r>
            <a:r>
              <a:rPr lang="en-US" dirty="0" smtClean="0">
                <a:latin typeface="Calibri" panose="020F0502020204030204" pitchFamily="34" charset="0"/>
                <a:ea typeface="Calibri" panose="020F0502020204030204" pitchFamily="34" charset="0"/>
                <a:cs typeface="Times New Roman" panose="02020603050405020304" pitchFamily="18" charset="0"/>
              </a:rPr>
              <a:t>The </a:t>
            </a:r>
            <a:r>
              <a:rPr lang="en-US" dirty="0">
                <a:latin typeface="Calibri" panose="020F0502020204030204" pitchFamily="34" charset="0"/>
                <a:ea typeface="Calibri" panose="020F0502020204030204" pitchFamily="34" charset="0"/>
                <a:cs typeface="Times New Roman" panose="02020603050405020304" pitchFamily="18" charset="0"/>
              </a:rPr>
              <a:t>existing ramps were dry </a:t>
            </a:r>
            <a:r>
              <a:rPr lang="en-US" dirty="0" smtClean="0">
                <a:latin typeface="Calibri" panose="020F0502020204030204" pitchFamily="34" charset="0"/>
                <a:ea typeface="Calibri" panose="020F0502020204030204" pitchFamily="34" charset="0"/>
                <a:cs typeface="Times New Roman" panose="02020603050405020304" pitchFamily="18" charset="0"/>
              </a:rPr>
              <a:t>rotted </a:t>
            </a:r>
            <a:r>
              <a:rPr lang="en-US" dirty="0">
                <a:latin typeface="Calibri" panose="020F0502020204030204" pitchFamily="34" charset="0"/>
                <a:ea typeface="Calibri" panose="020F0502020204030204" pitchFamily="34" charset="0"/>
                <a:cs typeface="Times New Roman" panose="02020603050405020304" pitchFamily="18" charset="0"/>
              </a:rPr>
              <a:t>and did not meet </a:t>
            </a:r>
            <a:r>
              <a:rPr lang="en-US" dirty="0" smtClean="0">
                <a:latin typeface="Calibri" panose="020F0502020204030204" pitchFamily="34" charset="0"/>
                <a:ea typeface="Calibri" panose="020F0502020204030204" pitchFamily="34" charset="0"/>
                <a:cs typeface="Times New Roman" panose="02020603050405020304" pitchFamily="18" charset="0"/>
              </a:rPr>
              <a:t>ADA landing and slope requirements. Including the new portables at WIS, 7 ramps have been installed in the last 2 years. 4 ramps remain to be replaced.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3768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4696" y="399245"/>
            <a:ext cx="3504677" cy="461665"/>
          </a:xfrm>
          <a:prstGeom prst="rect">
            <a:avLst/>
          </a:prstGeom>
          <a:noFill/>
        </p:spPr>
        <p:txBody>
          <a:bodyPr wrap="none" rtlCol="0">
            <a:spAutoFit/>
          </a:bodyPr>
          <a:lstStyle/>
          <a:p>
            <a:r>
              <a:rPr lang="en-US" sz="2400" i="1" dirty="0" smtClean="0"/>
              <a:t>Facilities Report Continued</a:t>
            </a:r>
            <a:endParaRPr lang="en-US" sz="2400" i="1" dirty="0"/>
          </a:p>
        </p:txBody>
      </p:sp>
      <p:sp>
        <p:nvSpPr>
          <p:cNvPr id="2" name="Rectangle 1"/>
          <p:cNvSpPr/>
          <p:nvPr/>
        </p:nvSpPr>
        <p:spPr>
          <a:xfrm>
            <a:off x="626772" y="1242088"/>
            <a:ext cx="11196034" cy="5009064"/>
          </a:xfrm>
          <a:prstGeom prst="rect">
            <a:avLst/>
          </a:prstGeom>
        </p:spPr>
        <p:txBody>
          <a:bodyPr wrap="square">
            <a:spAutoFit/>
          </a:bodyPr>
          <a:lstStyle/>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u="sng" dirty="0" smtClean="0">
                <a:latin typeface="Calibri" panose="020F0502020204030204" pitchFamily="34" charset="0"/>
                <a:ea typeface="Calibri" panose="020F0502020204030204" pitchFamily="34" charset="0"/>
                <a:cs typeface="Times New Roman" panose="02020603050405020304" pitchFamily="18" charset="0"/>
              </a:rPr>
              <a:t>Boiler start up at WMS</a:t>
            </a: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Start </a:t>
            </a:r>
            <a:r>
              <a:rPr lang="en-US" dirty="0">
                <a:latin typeface="Calibri" panose="020F0502020204030204" pitchFamily="34" charset="0"/>
                <a:ea typeface="Calibri" panose="020F0502020204030204" pitchFamily="34" charset="0"/>
                <a:cs typeface="Times New Roman" panose="02020603050405020304" pitchFamily="18" charset="0"/>
              </a:rPr>
              <a:t>up of the new boilers at WMS </a:t>
            </a:r>
            <a:r>
              <a:rPr lang="en-US" dirty="0" smtClean="0">
                <a:latin typeface="Calibri" panose="020F0502020204030204" pitchFamily="34" charset="0"/>
                <a:ea typeface="Calibri" panose="020F0502020204030204" pitchFamily="34" charset="0"/>
                <a:cs typeface="Times New Roman" panose="02020603050405020304" pitchFamily="18" charset="0"/>
              </a:rPr>
              <a:t>was </a:t>
            </a:r>
            <a:r>
              <a:rPr lang="en-US" dirty="0">
                <a:latin typeface="Calibri" panose="020F0502020204030204" pitchFamily="34" charset="0"/>
                <a:ea typeface="Calibri" panose="020F0502020204030204" pitchFamily="34" charset="0"/>
                <a:cs typeface="Times New Roman" panose="02020603050405020304" pitchFamily="18" charset="0"/>
              </a:rPr>
              <a:t>delayed due to a late delivery of the </a:t>
            </a:r>
            <a:r>
              <a:rPr lang="en-US" dirty="0" smtClean="0">
                <a:latin typeface="Calibri" panose="020F0502020204030204" pitchFamily="34" charset="0"/>
                <a:ea typeface="Calibri" panose="020F0502020204030204" pitchFamily="34" charset="0"/>
                <a:cs typeface="Times New Roman" panose="02020603050405020304" pitchFamily="18" charset="0"/>
              </a:rPr>
              <a:t>new flues (boiler exhaust system). </a:t>
            </a:r>
            <a:r>
              <a:rPr lang="en-US" dirty="0">
                <a:latin typeface="Calibri" panose="020F0502020204030204" pitchFamily="34" charset="0"/>
                <a:ea typeface="Calibri" panose="020F0502020204030204" pitchFamily="34" charset="0"/>
                <a:cs typeface="Times New Roman" panose="02020603050405020304" pitchFamily="18" charset="0"/>
              </a:rPr>
              <a:t>We expect startup to happen the week of 10/16. Once </a:t>
            </a:r>
            <a:r>
              <a:rPr lang="en-US" dirty="0" smtClean="0">
                <a:latin typeface="Calibri" panose="020F0502020204030204" pitchFamily="34" charset="0"/>
                <a:ea typeface="Calibri" panose="020F0502020204030204" pitchFamily="34" charset="0"/>
                <a:cs typeface="Times New Roman" panose="02020603050405020304" pitchFamily="18" charset="0"/>
              </a:rPr>
              <a:t>started, </a:t>
            </a:r>
            <a:r>
              <a:rPr lang="en-US" dirty="0">
                <a:latin typeface="Calibri" panose="020F0502020204030204" pitchFamily="34" charset="0"/>
                <a:ea typeface="Calibri" panose="020F0502020204030204" pitchFamily="34" charset="0"/>
                <a:cs typeface="Times New Roman" panose="02020603050405020304" pitchFamily="18" charset="0"/>
              </a:rPr>
              <a:t>we will </a:t>
            </a:r>
            <a:r>
              <a:rPr lang="en-US" dirty="0" smtClean="0">
                <a:latin typeface="Calibri" panose="020F0502020204030204" pitchFamily="34" charset="0"/>
                <a:ea typeface="Calibri" panose="020F0502020204030204" pitchFamily="34" charset="0"/>
                <a:cs typeface="Times New Roman" panose="02020603050405020304" pitchFamily="18" charset="0"/>
              </a:rPr>
              <a:t>complete </a:t>
            </a:r>
            <a:r>
              <a:rPr lang="en-US" dirty="0">
                <a:latin typeface="Calibri" panose="020F0502020204030204" pitchFamily="34" charset="0"/>
                <a:ea typeface="Calibri" panose="020F0502020204030204" pitchFamily="34" charset="0"/>
                <a:cs typeface="Times New Roman" panose="02020603050405020304" pitchFamily="18" charset="0"/>
              </a:rPr>
              <a:t>exhaust emission </a:t>
            </a:r>
            <a:r>
              <a:rPr lang="en-US" dirty="0" smtClean="0">
                <a:latin typeface="Calibri" panose="020F0502020204030204" pitchFamily="34" charset="0"/>
                <a:ea typeface="Calibri" panose="020F0502020204030204" pitchFamily="34" charset="0"/>
                <a:cs typeface="Times New Roman" panose="02020603050405020304" pitchFamily="18" charset="0"/>
              </a:rPr>
              <a:t>testing to satisfy the regulatory requirements and obtain permits.</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u="sng" dirty="0" smtClean="0"/>
              <a:t>Property at 2280 Lewis River rd. </a:t>
            </a:r>
          </a:p>
          <a:p>
            <a:r>
              <a:rPr lang="en-US" dirty="0" smtClean="0"/>
              <a:t>An </a:t>
            </a:r>
            <a:r>
              <a:rPr lang="en-US" dirty="0"/>
              <a:t>asbestos inspection was completed on the property acquired by the </a:t>
            </a:r>
            <a:r>
              <a:rPr lang="en-US" dirty="0" smtClean="0"/>
              <a:t>District at 2280 </a:t>
            </a:r>
            <a:r>
              <a:rPr lang="en-US" dirty="0"/>
              <a:t>Lewis River Rd</a:t>
            </a:r>
            <a:r>
              <a:rPr lang="en-US" dirty="0" smtClean="0"/>
              <a:t>. adjacent to WIS. </a:t>
            </a:r>
            <a:r>
              <a:rPr lang="en-US" dirty="0"/>
              <a:t>The inspection results proved negative for asbestos. We can now file a permit with SWCAA (southwest Clean Air </a:t>
            </a:r>
            <a:r>
              <a:rPr lang="en-US" dirty="0" smtClean="0"/>
              <a:t>Agency) </a:t>
            </a:r>
            <a:r>
              <a:rPr lang="en-US" dirty="0"/>
              <a:t>and the </a:t>
            </a:r>
            <a:r>
              <a:rPr lang="en-US" dirty="0" smtClean="0"/>
              <a:t>City </a:t>
            </a:r>
            <a:r>
              <a:rPr lang="en-US" dirty="0"/>
              <a:t>of Woodland and demo the house on this land. Once demolished, we will grade the lot and </a:t>
            </a:r>
            <a:r>
              <a:rPr lang="en-US" dirty="0" smtClean="0"/>
              <a:t>gravel.  </a:t>
            </a:r>
            <a:endParaRPr lang="en-US" dirty="0"/>
          </a:p>
          <a:p>
            <a:r>
              <a:rPr lang="en-US" dirty="0"/>
              <a:t> </a:t>
            </a:r>
            <a:endParaRPr lang="en-US" dirty="0" smtClean="0"/>
          </a:p>
          <a:p>
            <a:r>
              <a:rPr lang="en-US" u="sng" dirty="0" smtClean="0"/>
              <a:t>Dust Collection </a:t>
            </a:r>
          </a:p>
          <a:p>
            <a:r>
              <a:rPr lang="en-US" dirty="0" smtClean="0"/>
              <a:t>A health issue was identified at the WHS ceramics classroom. A fine coating of dust is always present in the room even after cleaning the to room. To address this a HEPA filtration system will be added to the room to trap fine dust particles and provide a safer environment for the staff and students. The middle school will also be evaluated to see if the same risk is present there. </a:t>
            </a:r>
          </a:p>
          <a:p>
            <a:endParaRPr lang="en-US" dirty="0"/>
          </a:p>
        </p:txBody>
      </p:sp>
    </p:spTree>
    <p:extLst>
      <p:ext uri="{BB962C8B-B14F-4D97-AF65-F5344CB8AC3E}">
        <p14:creationId xmlns:p14="http://schemas.microsoft.com/office/powerpoint/2010/main" val="280444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40" y="313610"/>
            <a:ext cx="10515600" cy="626548"/>
          </a:xfrm>
        </p:spPr>
        <p:txBody>
          <a:bodyPr>
            <a:normAutofit/>
          </a:bodyPr>
          <a:lstStyle/>
          <a:p>
            <a:r>
              <a:rPr lang="en-US" sz="2800" b="1" dirty="0" smtClean="0"/>
              <a:t>FACILITY CHARTS – </a:t>
            </a:r>
            <a:r>
              <a:rPr lang="en-US" sz="2400" i="1" dirty="0" smtClean="0"/>
              <a:t>POWER COST AND WORK ORDER STATUS</a:t>
            </a:r>
            <a:endParaRPr lang="en-US" sz="2400" i="1" dirty="0"/>
          </a:p>
        </p:txBody>
      </p:sp>
      <p:pic>
        <p:nvPicPr>
          <p:cNvPr id="5" name="Picture 4"/>
          <p:cNvPicPr>
            <a:picLocks noChangeAspect="1"/>
          </p:cNvPicPr>
          <p:nvPr/>
        </p:nvPicPr>
        <p:blipFill>
          <a:blip r:embed="rId2"/>
          <a:stretch>
            <a:fillRect/>
          </a:stretch>
        </p:blipFill>
        <p:spPr>
          <a:xfrm>
            <a:off x="6149340" y="1570843"/>
            <a:ext cx="5758146" cy="40326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Content Placeholder 7"/>
          <p:cNvPicPr>
            <a:picLocks noGrp="1" noChangeAspect="1"/>
          </p:cNvPicPr>
          <p:nvPr>
            <p:ph idx="1"/>
          </p:nvPr>
        </p:nvPicPr>
        <p:blipFill>
          <a:blip r:embed="rId3"/>
          <a:stretch>
            <a:fillRect/>
          </a:stretch>
        </p:blipFill>
        <p:spPr>
          <a:xfrm>
            <a:off x="270459" y="1570843"/>
            <a:ext cx="5589430" cy="40326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07893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98" y="650248"/>
            <a:ext cx="10515600" cy="626548"/>
          </a:xfrm>
        </p:spPr>
        <p:txBody>
          <a:bodyPr>
            <a:normAutofit fontScale="90000"/>
          </a:bodyPr>
          <a:lstStyle/>
          <a:p>
            <a:r>
              <a:rPr lang="en-US" sz="2800" b="1" dirty="0" smtClean="0"/>
              <a:t>FACILITY CHARTS – </a:t>
            </a:r>
            <a:br>
              <a:rPr lang="en-US" sz="2800" b="1" dirty="0" smtClean="0"/>
            </a:br>
            <a:r>
              <a:rPr lang="en-US" sz="2800" b="1" dirty="0" smtClean="0"/>
              <a:t>WATER USAGE</a:t>
            </a:r>
            <a:br>
              <a:rPr lang="en-US" sz="2800" b="1" dirty="0" smtClean="0"/>
            </a:br>
            <a:r>
              <a:rPr lang="en-US" sz="2800" i="1" dirty="0" smtClean="0"/>
              <a:t>WHS, WIS, WMS, WPS</a:t>
            </a:r>
            <a:endParaRPr lang="en-US" sz="2800" i="1" dirty="0"/>
          </a:p>
        </p:txBody>
      </p:sp>
      <p:sp>
        <p:nvSpPr>
          <p:cNvPr id="3" name="TextBox 2"/>
          <p:cNvSpPr txBox="1"/>
          <p:nvPr/>
        </p:nvSpPr>
        <p:spPr>
          <a:xfrm>
            <a:off x="8370007" y="353466"/>
            <a:ext cx="3601755" cy="923330"/>
          </a:xfrm>
          <a:prstGeom prst="rect">
            <a:avLst/>
          </a:prstGeom>
          <a:noFill/>
        </p:spPr>
        <p:txBody>
          <a:bodyPr wrap="none" rtlCol="0">
            <a:spAutoFit/>
          </a:bodyPr>
          <a:lstStyle/>
          <a:p>
            <a:r>
              <a:rPr lang="en-US" dirty="0" smtClean="0"/>
              <a:t>Water charts are updated every two</a:t>
            </a:r>
          </a:p>
          <a:p>
            <a:r>
              <a:rPr lang="en-US" dirty="0" smtClean="0"/>
              <a:t>Months, next update to these charts</a:t>
            </a:r>
          </a:p>
          <a:p>
            <a:r>
              <a:rPr lang="en-US" dirty="0" smtClean="0"/>
              <a:t>in </a:t>
            </a:r>
            <a:r>
              <a:rPr lang="en-US" dirty="0" smtClean="0"/>
              <a:t>November</a:t>
            </a:r>
            <a:endParaRPr lang="en-US" dirty="0"/>
          </a:p>
        </p:txBody>
      </p:sp>
      <p:pic>
        <p:nvPicPr>
          <p:cNvPr id="5" name="Picture 4"/>
          <p:cNvPicPr>
            <a:picLocks noChangeAspect="1"/>
          </p:cNvPicPr>
          <p:nvPr/>
        </p:nvPicPr>
        <p:blipFill>
          <a:blip r:embed="rId2"/>
          <a:stretch>
            <a:fillRect/>
          </a:stretch>
        </p:blipFill>
        <p:spPr>
          <a:xfrm>
            <a:off x="218798" y="1727458"/>
            <a:ext cx="3557474" cy="2338942"/>
          </a:xfrm>
          <a:prstGeom prst="rect">
            <a:avLst/>
          </a:prstGeom>
        </p:spPr>
      </p:pic>
      <p:pic>
        <p:nvPicPr>
          <p:cNvPr id="8" name="Picture 7"/>
          <p:cNvPicPr>
            <a:picLocks noChangeAspect="1"/>
          </p:cNvPicPr>
          <p:nvPr/>
        </p:nvPicPr>
        <p:blipFill>
          <a:blip r:embed="rId3"/>
          <a:stretch>
            <a:fillRect/>
          </a:stretch>
        </p:blipFill>
        <p:spPr>
          <a:xfrm>
            <a:off x="178368" y="4258911"/>
            <a:ext cx="3597904" cy="2317050"/>
          </a:xfrm>
          <a:prstGeom prst="rect">
            <a:avLst/>
          </a:prstGeom>
        </p:spPr>
      </p:pic>
      <p:pic>
        <p:nvPicPr>
          <p:cNvPr id="9" name="Picture 8"/>
          <p:cNvPicPr>
            <a:picLocks noChangeAspect="1"/>
          </p:cNvPicPr>
          <p:nvPr/>
        </p:nvPicPr>
        <p:blipFill>
          <a:blip r:embed="rId4"/>
          <a:stretch>
            <a:fillRect/>
          </a:stretch>
        </p:blipFill>
        <p:spPr>
          <a:xfrm>
            <a:off x="4108614" y="963522"/>
            <a:ext cx="3929051" cy="2338942"/>
          </a:xfrm>
          <a:prstGeom prst="rect">
            <a:avLst/>
          </a:prstGeom>
        </p:spPr>
      </p:pic>
      <p:pic>
        <p:nvPicPr>
          <p:cNvPr id="10" name="Picture 9"/>
          <p:cNvPicPr>
            <a:picLocks noChangeAspect="1"/>
          </p:cNvPicPr>
          <p:nvPr/>
        </p:nvPicPr>
        <p:blipFill>
          <a:blip r:embed="rId5"/>
          <a:stretch>
            <a:fillRect/>
          </a:stretch>
        </p:blipFill>
        <p:spPr>
          <a:xfrm>
            <a:off x="8370007" y="1727458"/>
            <a:ext cx="3715693" cy="2328318"/>
          </a:xfrm>
          <a:prstGeom prst="rect">
            <a:avLst/>
          </a:prstGeom>
        </p:spPr>
      </p:pic>
      <p:pic>
        <p:nvPicPr>
          <p:cNvPr id="11" name="Picture 10"/>
          <p:cNvPicPr>
            <a:picLocks noChangeAspect="1"/>
          </p:cNvPicPr>
          <p:nvPr/>
        </p:nvPicPr>
        <p:blipFill>
          <a:blip r:embed="rId6"/>
          <a:stretch>
            <a:fillRect/>
          </a:stretch>
        </p:blipFill>
        <p:spPr>
          <a:xfrm>
            <a:off x="8375297" y="4258911"/>
            <a:ext cx="3715693" cy="2239324"/>
          </a:xfrm>
          <a:prstGeom prst="rect">
            <a:avLst/>
          </a:prstGeom>
        </p:spPr>
      </p:pic>
      <p:sp>
        <p:nvSpPr>
          <p:cNvPr id="13" name="TextBox 12"/>
          <p:cNvSpPr txBox="1"/>
          <p:nvPr/>
        </p:nvSpPr>
        <p:spPr>
          <a:xfrm flipH="1">
            <a:off x="3988126" y="3436640"/>
            <a:ext cx="4170025" cy="3139321"/>
          </a:xfrm>
          <a:prstGeom prst="rect">
            <a:avLst/>
          </a:prstGeom>
          <a:noFill/>
        </p:spPr>
        <p:txBody>
          <a:bodyPr wrap="square" rtlCol="0">
            <a:spAutoFit/>
          </a:bodyPr>
          <a:lstStyle/>
          <a:p>
            <a:pPr algn="just"/>
            <a:r>
              <a:rPr lang="en-US" dirty="0" smtClean="0"/>
              <a:t>The WMS chart has been reconfigured to include the following 7 meters: 755 park high and low flow, BO and Team High, Pit house, buss barn, athletic field and DO. All of these meters are totaled on the WMS graph but each data point is recorded separately to aid in identifying leaks. A large leak was found on the irrigation line on the Park street meter responsible for the large spike in AUG, balance of spike from April is due to irrigation.</a:t>
            </a:r>
            <a:endParaRPr lang="en-US" dirty="0"/>
          </a:p>
        </p:txBody>
      </p:sp>
    </p:spTree>
    <p:extLst>
      <p:ext uri="{BB962C8B-B14F-4D97-AF65-F5344CB8AC3E}">
        <p14:creationId xmlns:p14="http://schemas.microsoft.com/office/powerpoint/2010/main" val="169595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565554" y="1205800"/>
            <a:ext cx="10615756" cy="4616648"/>
          </a:xfrm>
          <a:prstGeom prst="rect">
            <a:avLst/>
          </a:prstGeom>
          <a:noFill/>
        </p:spPr>
        <p:txBody>
          <a:bodyPr wrap="square" rtlCol="0">
            <a:spAutoFit/>
          </a:bodyPr>
          <a:lstStyle/>
          <a:p>
            <a:endParaRPr lang="en-US" sz="2000" dirty="0"/>
          </a:p>
          <a:p>
            <a:r>
              <a:rPr lang="en-US" u="sng" dirty="0" smtClean="0"/>
              <a:t>Accidents for the month </a:t>
            </a:r>
          </a:p>
          <a:p>
            <a:r>
              <a:rPr lang="en-US" dirty="0" smtClean="0"/>
              <a:t>There were a total of </a:t>
            </a:r>
            <a:r>
              <a:rPr lang="en-US" dirty="0" smtClean="0"/>
              <a:t>15 </a:t>
            </a:r>
            <a:r>
              <a:rPr lang="en-US" dirty="0" smtClean="0"/>
              <a:t>injuries/incidents in the month, </a:t>
            </a:r>
            <a:r>
              <a:rPr lang="en-US" dirty="0" smtClean="0"/>
              <a:t>3 </a:t>
            </a:r>
            <a:r>
              <a:rPr lang="en-US" dirty="0" smtClean="0"/>
              <a:t>student, </a:t>
            </a:r>
            <a:r>
              <a:rPr lang="en-US" dirty="0" smtClean="0"/>
              <a:t>12 </a:t>
            </a:r>
            <a:r>
              <a:rPr lang="en-US" dirty="0" smtClean="0"/>
              <a:t>Staff  </a:t>
            </a:r>
          </a:p>
          <a:p>
            <a:endParaRPr lang="en-US" u="sng" dirty="0" smtClean="0"/>
          </a:p>
          <a:p>
            <a:r>
              <a:rPr lang="en-US" u="sng" dirty="0" smtClean="0"/>
              <a:t>Staff Accidents/Incidents </a:t>
            </a:r>
            <a:r>
              <a:rPr lang="en-US" u="sng" dirty="0" smtClean="0"/>
              <a:t>(12)</a:t>
            </a:r>
            <a:endParaRPr lang="en-US" u="sng" dirty="0" smtClean="0"/>
          </a:p>
          <a:p>
            <a:pPr marL="342900" indent="-342900">
              <a:buFont typeface="Arial" panose="020B0604020202020204" pitchFamily="34" charset="0"/>
              <a:buChar char="•"/>
            </a:pPr>
            <a:r>
              <a:rPr lang="en-US" dirty="0" smtClean="0"/>
              <a:t>WPS – </a:t>
            </a:r>
            <a:r>
              <a:rPr lang="en-US" dirty="0" smtClean="0"/>
              <a:t>Multiple Employees </a:t>
            </a:r>
            <a:r>
              <a:rPr lang="en-US" dirty="0" smtClean="0"/>
              <a:t>hit/bit /scratched by students due to behavioral issues (10 incidents)</a:t>
            </a:r>
          </a:p>
          <a:p>
            <a:pPr marL="342900" indent="-342900">
              <a:buFont typeface="Arial" panose="020B0604020202020204" pitchFamily="34" charset="0"/>
              <a:buChar char="•"/>
            </a:pPr>
            <a:r>
              <a:rPr lang="en-US" dirty="0" smtClean="0"/>
              <a:t>WIS </a:t>
            </a:r>
            <a:r>
              <a:rPr lang="en-US" dirty="0" smtClean="0"/>
              <a:t>– Employee </a:t>
            </a:r>
            <a:r>
              <a:rPr lang="en-US" dirty="0" smtClean="0"/>
              <a:t>slipped on water by drinking  fountain</a:t>
            </a:r>
            <a:endParaRPr lang="en-US" dirty="0" smtClean="0"/>
          </a:p>
          <a:p>
            <a:pPr marL="342900" indent="-342900">
              <a:buFont typeface="Arial" panose="020B0604020202020204" pitchFamily="34" charset="0"/>
              <a:buChar char="•"/>
            </a:pPr>
            <a:r>
              <a:rPr lang="en-US" dirty="0" smtClean="0"/>
              <a:t>WIS </a:t>
            </a:r>
            <a:r>
              <a:rPr lang="en-US" dirty="0" smtClean="0"/>
              <a:t>– </a:t>
            </a:r>
            <a:r>
              <a:rPr lang="en-US" dirty="0" smtClean="0"/>
              <a:t>Student struck IA multiple times during intervention   </a:t>
            </a:r>
            <a:endParaRPr lang="en-US" dirty="0" smtClean="0"/>
          </a:p>
          <a:p>
            <a:endParaRPr lang="en-US" dirty="0"/>
          </a:p>
          <a:p>
            <a:r>
              <a:rPr lang="en-US" u="sng" dirty="0" smtClean="0"/>
              <a:t>Student </a:t>
            </a:r>
            <a:r>
              <a:rPr lang="en-US" u="sng" dirty="0" smtClean="0"/>
              <a:t>Accidents/Injuries (3) </a:t>
            </a:r>
            <a:r>
              <a:rPr lang="en-US" dirty="0" smtClean="0"/>
              <a:t> </a:t>
            </a:r>
            <a:endParaRPr lang="en-US" dirty="0" smtClean="0"/>
          </a:p>
          <a:p>
            <a:pPr marL="342900" indent="-342900">
              <a:buFont typeface="Arial" panose="020B0604020202020204" pitchFamily="34" charset="0"/>
              <a:buChar char="•"/>
            </a:pPr>
            <a:r>
              <a:rPr lang="en-US" dirty="0" smtClean="0"/>
              <a:t>WHS – </a:t>
            </a:r>
            <a:r>
              <a:rPr lang="en-US" dirty="0"/>
              <a:t>Student </a:t>
            </a:r>
            <a:r>
              <a:rPr lang="en-US" dirty="0" smtClean="0"/>
              <a:t>drank double energy drink and had racing heart, 911 called, student released to parent.   </a:t>
            </a:r>
            <a:endParaRPr lang="en-US" dirty="0"/>
          </a:p>
          <a:p>
            <a:pPr marL="342900" indent="-342900">
              <a:buFont typeface="Arial" panose="020B0604020202020204" pitchFamily="34" charset="0"/>
              <a:buChar char="•"/>
            </a:pPr>
            <a:r>
              <a:rPr lang="en-US" dirty="0" smtClean="0"/>
              <a:t>WHS </a:t>
            </a:r>
            <a:r>
              <a:rPr lang="en-US" dirty="0" smtClean="0"/>
              <a:t>– </a:t>
            </a:r>
            <a:r>
              <a:rPr lang="en-US" dirty="0" smtClean="0"/>
              <a:t>Football head injury, possible concussion, staff followed concussion protocol </a:t>
            </a:r>
          </a:p>
          <a:p>
            <a:pPr marL="342900" indent="-342900">
              <a:buFont typeface="Arial" panose="020B0604020202020204" pitchFamily="34" charset="0"/>
              <a:buChar char="•"/>
            </a:pPr>
            <a:r>
              <a:rPr lang="en-US" dirty="0" smtClean="0"/>
              <a:t>PIT -Student drawing in sand with finger at Horseshoe Lake, stung by bee.</a:t>
            </a:r>
            <a:r>
              <a:rPr lang="en-US" dirty="0" smtClean="0"/>
              <a:t>   </a:t>
            </a:r>
            <a:endParaRPr lang="en-US" dirty="0" smtClean="0"/>
          </a:p>
          <a:p>
            <a:pPr marL="342900" indent="-342900">
              <a:buFont typeface="Arial" panose="020B0604020202020204" pitchFamily="34" charset="0"/>
              <a:buChar char="•"/>
            </a:pPr>
            <a:endParaRPr lang="en-US" dirty="0"/>
          </a:p>
          <a:p>
            <a:endParaRPr lang="en-US" sz="2000" dirty="0"/>
          </a:p>
          <a:p>
            <a:endParaRPr lang="en-US" sz="2000" b="1" u="sng" dirty="0"/>
          </a:p>
        </p:txBody>
      </p:sp>
      <p:sp>
        <p:nvSpPr>
          <p:cNvPr id="5" name="TextBox 4"/>
          <p:cNvSpPr txBox="1"/>
          <p:nvPr/>
        </p:nvSpPr>
        <p:spPr>
          <a:xfrm>
            <a:off x="312110" y="206062"/>
            <a:ext cx="2378985" cy="523220"/>
          </a:xfrm>
          <a:prstGeom prst="rect">
            <a:avLst/>
          </a:prstGeom>
          <a:noFill/>
        </p:spPr>
        <p:txBody>
          <a:bodyPr wrap="none" rtlCol="0">
            <a:spAutoFit/>
          </a:bodyPr>
          <a:lstStyle/>
          <a:p>
            <a:r>
              <a:rPr lang="en-US" sz="2800" i="1" dirty="0" smtClean="0"/>
              <a:t>SAFETY  Report</a:t>
            </a:r>
            <a:endParaRPr lang="en-US" sz="2800" i="1" dirty="0"/>
          </a:p>
        </p:txBody>
      </p:sp>
    </p:spTree>
    <p:extLst>
      <p:ext uri="{BB962C8B-B14F-4D97-AF65-F5344CB8AC3E}">
        <p14:creationId xmlns:p14="http://schemas.microsoft.com/office/powerpoint/2010/main" val="3193311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12110" y="0"/>
            <a:ext cx="2549609" cy="523220"/>
          </a:xfrm>
          <a:prstGeom prst="rect">
            <a:avLst/>
          </a:prstGeom>
          <a:noFill/>
        </p:spPr>
        <p:txBody>
          <a:bodyPr wrap="none" rtlCol="0">
            <a:spAutoFit/>
          </a:bodyPr>
          <a:lstStyle/>
          <a:p>
            <a:r>
              <a:rPr lang="en-US" sz="2800" i="1" dirty="0" smtClean="0"/>
              <a:t>SAFETY CHARTS </a:t>
            </a:r>
            <a:endParaRPr lang="en-US" sz="2800" i="1" dirty="0"/>
          </a:p>
        </p:txBody>
      </p:sp>
      <p:pic>
        <p:nvPicPr>
          <p:cNvPr id="6" name="Picture 5"/>
          <p:cNvPicPr>
            <a:picLocks noChangeAspect="1"/>
          </p:cNvPicPr>
          <p:nvPr/>
        </p:nvPicPr>
        <p:blipFill>
          <a:blip r:embed="rId2"/>
          <a:stretch>
            <a:fillRect/>
          </a:stretch>
        </p:blipFill>
        <p:spPr>
          <a:xfrm>
            <a:off x="5676808" y="3289265"/>
            <a:ext cx="838384" cy="279469"/>
          </a:xfrm>
          <a:prstGeom prst="rect">
            <a:avLst/>
          </a:prstGeom>
        </p:spPr>
      </p:pic>
      <p:pic>
        <p:nvPicPr>
          <p:cNvPr id="2" name="Picture 1"/>
          <p:cNvPicPr>
            <a:picLocks noChangeAspect="1"/>
          </p:cNvPicPr>
          <p:nvPr/>
        </p:nvPicPr>
        <p:blipFill>
          <a:blip r:embed="rId3"/>
          <a:stretch>
            <a:fillRect/>
          </a:stretch>
        </p:blipFill>
        <p:spPr>
          <a:xfrm>
            <a:off x="827335" y="492737"/>
            <a:ext cx="4541914" cy="2975106"/>
          </a:xfrm>
          <a:prstGeom prst="rect">
            <a:avLst/>
          </a:prstGeom>
        </p:spPr>
      </p:pic>
      <p:pic>
        <p:nvPicPr>
          <p:cNvPr id="3" name="Picture 2"/>
          <p:cNvPicPr>
            <a:picLocks noChangeAspect="1"/>
          </p:cNvPicPr>
          <p:nvPr/>
        </p:nvPicPr>
        <p:blipFill>
          <a:blip r:embed="rId4"/>
          <a:stretch>
            <a:fillRect/>
          </a:stretch>
        </p:blipFill>
        <p:spPr>
          <a:xfrm>
            <a:off x="6515192" y="523220"/>
            <a:ext cx="4535817" cy="2944623"/>
          </a:xfrm>
          <a:prstGeom prst="rect">
            <a:avLst/>
          </a:prstGeom>
        </p:spPr>
      </p:pic>
      <p:pic>
        <p:nvPicPr>
          <p:cNvPr id="4" name="Picture 3"/>
          <p:cNvPicPr>
            <a:picLocks noChangeAspect="1"/>
          </p:cNvPicPr>
          <p:nvPr/>
        </p:nvPicPr>
        <p:blipFill>
          <a:blip r:embed="rId5"/>
          <a:stretch>
            <a:fillRect/>
          </a:stretch>
        </p:blipFill>
        <p:spPr>
          <a:xfrm>
            <a:off x="827335" y="3544347"/>
            <a:ext cx="4541914" cy="3225064"/>
          </a:xfrm>
          <a:prstGeom prst="rect">
            <a:avLst/>
          </a:prstGeom>
        </p:spPr>
      </p:pic>
      <p:pic>
        <p:nvPicPr>
          <p:cNvPr id="7" name="Picture 6"/>
          <p:cNvPicPr>
            <a:picLocks noChangeAspect="1"/>
          </p:cNvPicPr>
          <p:nvPr/>
        </p:nvPicPr>
        <p:blipFill>
          <a:blip r:embed="rId6"/>
          <a:stretch>
            <a:fillRect/>
          </a:stretch>
        </p:blipFill>
        <p:spPr>
          <a:xfrm>
            <a:off x="6515191" y="3544347"/>
            <a:ext cx="4535817" cy="3225064"/>
          </a:xfrm>
          <a:prstGeom prst="rect">
            <a:avLst/>
          </a:prstGeom>
        </p:spPr>
      </p:pic>
    </p:spTree>
    <p:extLst>
      <p:ext uri="{BB962C8B-B14F-4D97-AF65-F5344CB8AC3E}">
        <p14:creationId xmlns:p14="http://schemas.microsoft.com/office/powerpoint/2010/main" val="12491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18454</TotalTime>
  <Words>377</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Woodland Public Schools</vt:lpstr>
      <vt:lpstr>PowerPoint Presentation</vt:lpstr>
      <vt:lpstr>PowerPoint Presentation</vt:lpstr>
      <vt:lpstr>FACILITY CHARTS – POWER COST AND WORK ORDER STATUS</vt:lpstr>
      <vt:lpstr>FACILITY CHARTS –  WATER USAGE WHS, WIS, WMS, WPS</vt:lpstr>
      <vt:lpstr>PowerPoint Presentation</vt:lpstr>
      <vt:lpstr>PowerPoint Presentation</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Landrigan, Scott</cp:lastModifiedBy>
  <cp:revision>243</cp:revision>
  <cp:lastPrinted>2017-10-18T17:16:10Z</cp:lastPrinted>
  <dcterms:created xsi:type="dcterms:W3CDTF">2016-04-19T23:51:26Z</dcterms:created>
  <dcterms:modified xsi:type="dcterms:W3CDTF">2017-10-18T20:42:14Z</dcterms:modified>
</cp:coreProperties>
</file>